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9"/>
  </p:notesMasterIdLst>
  <p:handoutMasterIdLst>
    <p:handoutMasterId r:id="rId20"/>
  </p:handoutMasterIdLst>
  <p:sldIdLst>
    <p:sldId id="257" r:id="rId5"/>
    <p:sldId id="389" r:id="rId6"/>
    <p:sldId id="384" r:id="rId7"/>
    <p:sldId id="394" r:id="rId8"/>
    <p:sldId id="317" r:id="rId9"/>
    <p:sldId id="392" r:id="rId10"/>
    <p:sldId id="393" r:id="rId11"/>
    <p:sldId id="395" r:id="rId12"/>
    <p:sldId id="396" r:id="rId13"/>
    <p:sldId id="397" r:id="rId14"/>
    <p:sldId id="399" r:id="rId15"/>
    <p:sldId id="400" r:id="rId16"/>
    <p:sldId id="398" r:id="rId17"/>
    <p:sldId id="3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p:scale>
          <a:sx n="56" d="100"/>
          <a:sy n="56" d="100"/>
        </p:scale>
        <p:origin x="1068" y="18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156"/>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823C7C-72D0-4CEB-96A9-F6C9CD41BE1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4C793C9-5A9D-48A8-B7A1-DFC0E6A7F632}">
      <dgm:prSet/>
      <dgm:spPr/>
      <dgm:t>
        <a:bodyPr/>
        <a:lstStyle/>
        <a:p>
          <a:r>
            <a:rPr lang="en-US" dirty="0"/>
            <a:t>Here I designed the game known as ‘Fruit Pluck Game’ using React for frontend, Spring for Backend and </a:t>
          </a:r>
          <a:r>
            <a:rPr lang="en-US" dirty="0" err="1"/>
            <a:t>Postgresql</a:t>
          </a:r>
          <a:r>
            <a:rPr lang="en-US" dirty="0"/>
            <a:t> for Database . Here the concept of game is, multiple fruits would be falling down with certain speed and certain points are associated with each fruit.  There would be a basket which we use to collect them.</a:t>
          </a:r>
        </a:p>
      </dgm:t>
    </dgm:pt>
    <dgm:pt modelId="{B0532658-C4A4-4FB0-AA7A-5B938C6722F0}" type="parTrans" cxnId="{3A0A285F-5D42-41B4-B0F5-5D81317DBCB2}">
      <dgm:prSet/>
      <dgm:spPr/>
      <dgm:t>
        <a:bodyPr/>
        <a:lstStyle/>
        <a:p>
          <a:endParaRPr lang="en-US"/>
        </a:p>
      </dgm:t>
    </dgm:pt>
    <dgm:pt modelId="{9E22C2C8-DA41-4CB1-801C-A2398DB6FB46}" type="sibTrans" cxnId="{3A0A285F-5D42-41B4-B0F5-5D81317DBCB2}">
      <dgm:prSet/>
      <dgm:spPr/>
      <dgm:t>
        <a:bodyPr/>
        <a:lstStyle/>
        <a:p>
          <a:endParaRPr lang="en-US"/>
        </a:p>
      </dgm:t>
    </dgm:pt>
    <dgm:pt modelId="{EDBCF9CC-7FA7-4610-B732-47D38A112FED}">
      <dgm:prSet/>
      <dgm:spPr/>
      <dgm:t>
        <a:bodyPr/>
        <a:lstStyle/>
        <a:p>
          <a:r>
            <a:rPr lang="en-US"/>
            <a:t>By the time the fruit falls down from the canvas(game) region, we need to catch those using mouse pluck/clicking towards that fruit, so that the basket would be moving towards it to collect it.</a:t>
          </a:r>
        </a:p>
      </dgm:t>
    </dgm:pt>
    <dgm:pt modelId="{BF762304-A096-4F33-A8AF-81F3B50752B9}" type="parTrans" cxnId="{E16E02E1-EA96-4EFF-8D4F-35BB0B68E026}">
      <dgm:prSet/>
      <dgm:spPr/>
      <dgm:t>
        <a:bodyPr/>
        <a:lstStyle/>
        <a:p>
          <a:endParaRPr lang="en-US"/>
        </a:p>
      </dgm:t>
    </dgm:pt>
    <dgm:pt modelId="{54EA26D0-20A8-4870-B071-971CC34ED0F8}" type="sibTrans" cxnId="{E16E02E1-EA96-4EFF-8D4F-35BB0B68E026}">
      <dgm:prSet/>
      <dgm:spPr/>
      <dgm:t>
        <a:bodyPr/>
        <a:lstStyle/>
        <a:p>
          <a:endParaRPr lang="en-US"/>
        </a:p>
      </dgm:t>
    </dgm:pt>
    <dgm:pt modelId="{0DD0F1B9-1131-4C3D-9DE3-8032706ACD7A}">
      <dgm:prSet/>
      <dgm:spPr/>
      <dgm:t>
        <a:bodyPr/>
        <a:lstStyle/>
        <a:p>
          <a:r>
            <a:rPr lang="en-US"/>
            <a:t>User score would be calculated according to the fruits and no of fruits he can collect with in given limited time. Maximum score would be displayed at bottom of all his attempted scores.</a:t>
          </a:r>
        </a:p>
      </dgm:t>
    </dgm:pt>
    <dgm:pt modelId="{752A4FC8-066B-4ECF-B791-86BC028A9699}" type="parTrans" cxnId="{3B1A8D6E-053A-4E68-8FFD-BF3E96A05D57}">
      <dgm:prSet/>
      <dgm:spPr/>
      <dgm:t>
        <a:bodyPr/>
        <a:lstStyle/>
        <a:p>
          <a:endParaRPr lang="en-US"/>
        </a:p>
      </dgm:t>
    </dgm:pt>
    <dgm:pt modelId="{2CA0C750-662C-4BB5-AF87-94960761CB47}" type="sibTrans" cxnId="{3B1A8D6E-053A-4E68-8FFD-BF3E96A05D57}">
      <dgm:prSet/>
      <dgm:spPr/>
      <dgm:t>
        <a:bodyPr/>
        <a:lstStyle/>
        <a:p>
          <a:endParaRPr lang="en-US"/>
        </a:p>
      </dgm:t>
    </dgm:pt>
    <dgm:pt modelId="{6C232B4D-B358-4C21-83E5-FD7414FA0A9F}" type="pres">
      <dgm:prSet presAssocID="{E2823C7C-72D0-4CEB-96A9-F6C9CD41BE12}" presName="linear" presStyleCnt="0">
        <dgm:presLayoutVars>
          <dgm:animLvl val="lvl"/>
          <dgm:resizeHandles val="exact"/>
        </dgm:presLayoutVars>
      </dgm:prSet>
      <dgm:spPr/>
    </dgm:pt>
    <dgm:pt modelId="{0421A280-1CE6-43E8-8E52-28A70587A431}" type="pres">
      <dgm:prSet presAssocID="{F4C793C9-5A9D-48A8-B7A1-DFC0E6A7F632}" presName="parentText" presStyleLbl="node1" presStyleIdx="0" presStyleCnt="3">
        <dgm:presLayoutVars>
          <dgm:chMax val="0"/>
          <dgm:bulletEnabled val="1"/>
        </dgm:presLayoutVars>
      </dgm:prSet>
      <dgm:spPr/>
    </dgm:pt>
    <dgm:pt modelId="{85579870-7362-46B9-8349-F975DD39970C}" type="pres">
      <dgm:prSet presAssocID="{9E22C2C8-DA41-4CB1-801C-A2398DB6FB46}" presName="spacer" presStyleCnt="0"/>
      <dgm:spPr/>
    </dgm:pt>
    <dgm:pt modelId="{AF818DA4-8BD8-4839-A03F-C234A7FE1520}" type="pres">
      <dgm:prSet presAssocID="{EDBCF9CC-7FA7-4610-B732-47D38A112FED}" presName="parentText" presStyleLbl="node1" presStyleIdx="1" presStyleCnt="3">
        <dgm:presLayoutVars>
          <dgm:chMax val="0"/>
          <dgm:bulletEnabled val="1"/>
        </dgm:presLayoutVars>
      </dgm:prSet>
      <dgm:spPr/>
    </dgm:pt>
    <dgm:pt modelId="{AB511286-67F9-4F62-8C75-4795F13760EB}" type="pres">
      <dgm:prSet presAssocID="{54EA26D0-20A8-4870-B071-971CC34ED0F8}" presName="spacer" presStyleCnt="0"/>
      <dgm:spPr/>
    </dgm:pt>
    <dgm:pt modelId="{45F869C4-DA46-4B52-AA8C-50C0E9B9B5CC}" type="pres">
      <dgm:prSet presAssocID="{0DD0F1B9-1131-4C3D-9DE3-8032706ACD7A}" presName="parentText" presStyleLbl="node1" presStyleIdx="2" presStyleCnt="3">
        <dgm:presLayoutVars>
          <dgm:chMax val="0"/>
          <dgm:bulletEnabled val="1"/>
        </dgm:presLayoutVars>
      </dgm:prSet>
      <dgm:spPr/>
    </dgm:pt>
  </dgm:ptLst>
  <dgm:cxnLst>
    <dgm:cxn modelId="{997DE03C-C6B7-4728-B34D-84DDE422A4E2}" type="presOf" srcId="{E2823C7C-72D0-4CEB-96A9-F6C9CD41BE12}" destId="{6C232B4D-B358-4C21-83E5-FD7414FA0A9F}" srcOrd="0" destOrd="0" presId="urn:microsoft.com/office/officeart/2005/8/layout/vList2"/>
    <dgm:cxn modelId="{3A0A285F-5D42-41B4-B0F5-5D81317DBCB2}" srcId="{E2823C7C-72D0-4CEB-96A9-F6C9CD41BE12}" destId="{F4C793C9-5A9D-48A8-B7A1-DFC0E6A7F632}" srcOrd="0" destOrd="0" parTransId="{B0532658-C4A4-4FB0-AA7A-5B938C6722F0}" sibTransId="{9E22C2C8-DA41-4CB1-801C-A2398DB6FB46}"/>
    <dgm:cxn modelId="{3B1A8D6E-053A-4E68-8FFD-BF3E96A05D57}" srcId="{E2823C7C-72D0-4CEB-96A9-F6C9CD41BE12}" destId="{0DD0F1B9-1131-4C3D-9DE3-8032706ACD7A}" srcOrd="2" destOrd="0" parTransId="{752A4FC8-066B-4ECF-B791-86BC028A9699}" sibTransId="{2CA0C750-662C-4BB5-AF87-94960761CB47}"/>
    <dgm:cxn modelId="{786374AB-E09B-445B-B9CA-8DADD226C24F}" type="presOf" srcId="{F4C793C9-5A9D-48A8-B7A1-DFC0E6A7F632}" destId="{0421A280-1CE6-43E8-8E52-28A70587A431}" srcOrd="0" destOrd="0" presId="urn:microsoft.com/office/officeart/2005/8/layout/vList2"/>
    <dgm:cxn modelId="{4B8FA1CC-3D92-4D71-901A-87E503A773DD}" type="presOf" srcId="{0DD0F1B9-1131-4C3D-9DE3-8032706ACD7A}" destId="{45F869C4-DA46-4B52-AA8C-50C0E9B9B5CC}" srcOrd="0" destOrd="0" presId="urn:microsoft.com/office/officeart/2005/8/layout/vList2"/>
    <dgm:cxn modelId="{E2411DD3-7194-4AE6-9C0E-BA48F4004FB9}" type="presOf" srcId="{EDBCF9CC-7FA7-4610-B732-47D38A112FED}" destId="{AF818DA4-8BD8-4839-A03F-C234A7FE1520}" srcOrd="0" destOrd="0" presId="urn:microsoft.com/office/officeart/2005/8/layout/vList2"/>
    <dgm:cxn modelId="{E16E02E1-EA96-4EFF-8D4F-35BB0B68E026}" srcId="{E2823C7C-72D0-4CEB-96A9-F6C9CD41BE12}" destId="{EDBCF9CC-7FA7-4610-B732-47D38A112FED}" srcOrd="1" destOrd="0" parTransId="{BF762304-A096-4F33-A8AF-81F3B50752B9}" sibTransId="{54EA26D0-20A8-4870-B071-971CC34ED0F8}"/>
    <dgm:cxn modelId="{2312FA63-7B84-4356-82D4-4926F7FA5B3F}" type="presParOf" srcId="{6C232B4D-B358-4C21-83E5-FD7414FA0A9F}" destId="{0421A280-1CE6-43E8-8E52-28A70587A431}" srcOrd="0" destOrd="0" presId="urn:microsoft.com/office/officeart/2005/8/layout/vList2"/>
    <dgm:cxn modelId="{33F2A9E9-B969-4855-97DE-F0730D52BC6F}" type="presParOf" srcId="{6C232B4D-B358-4C21-83E5-FD7414FA0A9F}" destId="{85579870-7362-46B9-8349-F975DD39970C}" srcOrd="1" destOrd="0" presId="urn:microsoft.com/office/officeart/2005/8/layout/vList2"/>
    <dgm:cxn modelId="{D1DD4962-BD8B-435F-8988-2AB3A1027196}" type="presParOf" srcId="{6C232B4D-B358-4C21-83E5-FD7414FA0A9F}" destId="{AF818DA4-8BD8-4839-A03F-C234A7FE1520}" srcOrd="2" destOrd="0" presId="urn:microsoft.com/office/officeart/2005/8/layout/vList2"/>
    <dgm:cxn modelId="{A66FFF0D-C598-4D95-B285-23CD6CC6AB65}" type="presParOf" srcId="{6C232B4D-B358-4C21-83E5-FD7414FA0A9F}" destId="{AB511286-67F9-4F62-8C75-4795F13760EB}" srcOrd="3" destOrd="0" presId="urn:microsoft.com/office/officeart/2005/8/layout/vList2"/>
    <dgm:cxn modelId="{B97142BB-8068-4E03-A1D9-47C991470CFB}" type="presParOf" srcId="{6C232B4D-B358-4C21-83E5-FD7414FA0A9F}" destId="{45F869C4-DA46-4B52-AA8C-50C0E9B9B5C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1A280-1CE6-43E8-8E52-28A70587A431}">
      <dsp:nvSpPr>
        <dsp:cNvPr id="0" name=""/>
        <dsp:cNvSpPr/>
      </dsp:nvSpPr>
      <dsp:spPr>
        <a:xfrm>
          <a:off x="0" y="24025"/>
          <a:ext cx="6373813" cy="1867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Here I designed the game known as ‘Fruit Pluck Game’ using React for frontend, Spring for Backend and </a:t>
          </a:r>
          <a:r>
            <a:rPr lang="en-US" sz="1900" kern="1200" dirty="0" err="1"/>
            <a:t>Postgresql</a:t>
          </a:r>
          <a:r>
            <a:rPr lang="en-US" sz="1900" kern="1200" dirty="0"/>
            <a:t> for Database . Here the concept of game is, multiple fruits would be falling down with certain speed and certain points are associated with each fruit.  There would be a basket which we use to collect them.</a:t>
          </a:r>
        </a:p>
      </dsp:txBody>
      <dsp:txXfrm>
        <a:off x="91155" y="115180"/>
        <a:ext cx="6191503" cy="1685010"/>
      </dsp:txXfrm>
    </dsp:sp>
    <dsp:sp modelId="{AF818DA4-8BD8-4839-A03F-C234A7FE1520}">
      <dsp:nvSpPr>
        <dsp:cNvPr id="0" name=""/>
        <dsp:cNvSpPr/>
      </dsp:nvSpPr>
      <dsp:spPr>
        <a:xfrm>
          <a:off x="0" y="1946065"/>
          <a:ext cx="6373813" cy="1867320"/>
        </a:xfrm>
        <a:prstGeom prst="roundRect">
          <a:avLst/>
        </a:prstGeom>
        <a:solidFill>
          <a:schemeClr val="accent2">
            <a:hueOff val="3846440"/>
            <a:satOff val="4103"/>
            <a:lumOff val="1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By the time the fruit falls down from the canvas(game) region, we need to catch those using mouse pluck/clicking towards that fruit, so that the basket would be moving towards it to collect it.</a:t>
          </a:r>
        </a:p>
      </dsp:txBody>
      <dsp:txXfrm>
        <a:off x="91155" y="2037220"/>
        <a:ext cx="6191503" cy="1685010"/>
      </dsp:txXfrm>
    </dsp:sp>
    <dsp:sp modelId="{45F869C4-DA46-4B52-AA8C-50C0E9B9B5CC}">
      <dsp:nvSpPr>
        <dsp:cNvPr id="0" name=""/>
        <dsp:cNvSpPr/>
      </dsp:nvSpPr>
      <dsp:spPr>
        <a:xfrm>
          <a:off x="0" y="3868105"/>
          <a:ext cx="6373813" cy="1867320"/>
        </a:xfrm>
        <a:prstGeom prst="roundRect">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User score would be calculated according to the fruits and no of fruits he can collect with in given limited time. Maximum score would be displayed at bottom of all his attempted scores.</a:t>
          </a:r>
        </a:p>
      </dsp:txBody>
      <dsp:txXfrm>
        <a:off x="91155" y="3959260"/>
        <a:ext cx="6191503" cy="16850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10/6/2022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1701440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2961196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367748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924877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294111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46076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674461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355857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622315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3" y="1557337"/>
            <a:ext cx="3565524" cy="2384898"/>
          </a:xfrm>
        </p:spPr>
        <p:txBody>
          <a:bodyPr anchor="b" anchorCtr="0">
            <a:normAutofit/>
          </a:bodyPr>
          <a:lstStyle/>
          <a:p>
            <a:r>
              <a:rPr lang="en-US" dirty="0"/>
              <a:t>Fruit Pluck Game</a:t>
            </a:r>
          </a:p>
        </p:txBody>
      </p:sp>
      <p:pic>
        <p:nvPicPr>
          <p:cNvPr id="14" name="Picture Placeholder 13" descr="Fruit bowl with solid fill">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a:stretch/>
        </p:blipFill>
        <p:spPr>
          <a:xfrm>
            <a:off x="297180" y="0"/>
            <a:ext cx="685800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112429" y="4031037"/>
            <a:ext cx="3565524" cy="1731963"/>
          </a:xfrm>
        </p:spPr>
        <p:txBody>
          <a:bodyPr>
            <a:normAutofit/>
          </a:bodyPr>
          <a:lstStyle/>
          <a:p>
            <a:r>
              <a:rPr lang="en-US" dirty="0"/>
              <a:t>Lokesh Reddy Thatiparthi</a:t>
            </a:r>
          </a:p>
        </p:txBody>
      </p:sp>
      <p:pic>
        <p:nvPicPr>
          <p:cNvPr id="5" name="Picture 4">
            <a:extLst>
              <a:ext uri="{FF2B5EF4-FFF2-40B4-BE49-F238E27FC236}">
                <a16:creationId xmlns:a16="http://schemas.microsoft.com/office/drawing/2014/main" id="{A0FB036A-5B9E-4961-B9DA-B0AB03E65782}"/>
              </a:ext>
            </a:extLst>
          </p:cNvPr>
          <p:cNvPicPr>
            <a:picLocks noChangeAspect="1"/>
          </p:cNvPicPr>
          <p:nvPr/>
        </p:nvPicPr>
        <p:blipFill>
          <a:blip r:embed="rId5"/>
          <a:stretch>
            <a:fillRect/>
          </a:stretch>
        </p:blipFill>
        <p:spPr>
          <a:xfrm>
            <a:off x="8673796" y="275263"/>
            <a:ext cx="1933575" cy="1552575"/>
          </a:xfrm>
          <a:prstGeom prst="rect">
            <a:avLst/>
          </a:prstGeom>
        </p:spPr>
      </p:pic>
      <p:pic>
        <p:nvPicPr>
          <p:cNvPr id="6" name="Picture 5">
            <a:extLst>
              <a:ext uri="{FF2B5EF4-FFF2-40B4-BE49-F238E27FC236}">
                <a16:creationId xmlns:a16="http://schemas.microsoft.com/office/drawing/2014/main" id="{B87D42D3-2265-4926-9035-DDAB2CE711F6}"/>
              </a:ext>
            </a:extLst>
          </p:cNvPr>
          <p:cNvPicPr>
            <a:picLocks noChangeAspect="1"/>
          </p:cNvPicPr>
          <p:nvPr/>
        </p:nvPicPr>
        <p:blipFill>
          <a:blip r:embed="rId6"/>
          <a:stretch>
            <a:fillRect/>
          </a:stretch>
        </p:blipFill>
        <p:spPr>
          <a:xfrm>
            <a:off x="8270375" y="4592792"/>
            <a:ext cx="2336996" cy="888204"/>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6400"/>
                    </a14:imgEffect>
                    <a14:imgEffect>
                      <a14:brightnessContrast bright="-57000"/>
                    </a14:imgEffect>
                  </a14:imgLayer>
                </a14:imgProps>
              </a:ext>
              <a:ext uri="{28A0092B-C50C-407E-A947-70E740481C1C}">
                <a14:useLocalDpi xmlns:a14="http://schemas.microsoft.com/office/drawing/2010/main" val="0"/>
              </a:ext>
            </a:extLst>
          </a:blip>
          <a:srcRect/>
          <a:stretch>
            <a:fillRect/>
          </a:stretch>
        </p:blipFill>
        <p:spPr>
          <a:xfrm>
            <a:off x="0" y="-7"/>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10853451" cy="827462"/>
          </a:xfrm>
        </p:spPr>
        <p:txBody>
          <a:bodyPr vert="horz" wrap="square" lIns="0" tIns="0" rIns="0" bIns="0" rtlCol="0" anchor="b" anchorCtr="0">
            <a:normAutofit fontScale="90000"/>
          </a:bodyPr>
          <a:lstStyle/>
          <a:p>
            <a:pPr>
              <a:lnSpc>
                <a:spcPct val="100000"/>
              </a:lnSpc>
            </a:pPr>
            <a:r>
              <a:rPr lang="en-US" sz="4800" kern="1200" dirty="0">
                <a:solidFill>
                  <a:schemeClr val="tx1"/>
                </a:solidFill>
                <a:latin typeface="+mj-lt"/>
                <a:ea typeface="+mj-ea"/>
                <a:cs typeface="+mj-cs"/>
              </a:rPr>
              <a:t>Modules : Change Password, Upgrade, Logout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6" name="Subtitle 5">
            <a:extLst>
              <a:ext uri="{FF2B5EF4-FFF2-40B4-BE49-F238E27FC236}">
                <a16:creationId xmlns:a16="http://schemas.microsoft.com/office/drawing/2014/main" id="{7B7B4560-B8C1-4C2F-865D-29E07098328D}"/>
              </a:ext>
            </a:extLst>
          </p:cNvPr>
          <p:cNvSpPr>
            <a:spLocks noGrp="1"/>
          </p:cNvSpPr>
          <p:nvPr>
            <p:ph type="subTitle" idx="1"/>
          </p:nvPr>
        </p:nvSpPr>
        <p:spPr>
          <a:xfrm>
            <a:off x="1350225" y="1623667"/>
            <a:ext cx="9549283" cy="4949329"/>
          </a:xfrm>
        </p:spPr>
        <p:txBody>
          <a:bodyPr/>
          <a:lstStyle/>
          <a:p>
            <a:pPr marL="342900" indent="-342900" algn="just">
              <a:buFont typeface="Arial" panose="020B0604020202020204" pitchFamily="34" charset="0"/>
              <a:buChar char="•"/>
            </a:pPr>
            <a:r>
              <a:rPr lang="en-US" dirty="0"/>
              <a:t>When we click on change password we would be redirecting to change password page, where we can create our new password, Here we use </a:t>
            </a:r>
            <a:r>
              <a:rPr lang="en-US" dirty="0">
                <a:solidFill>
                  <a:srgbClr val="FF0000">
                    <a:alpha val="60000"/>
                  </a:srgbClr>
                </a:solidFill>
              </a:rPr>
              <a:t>put</a:t>
            </a:r>
            <a:r>
              <a:rPr lang="en-US" dirty="0"/>
              <a:t> call to update the user details with new password.  As soon as password changed successfully, the </a:t>
            </a:r>
            <a:r>
              <a:rPr lang="en-US" dirty="0">
                <a:solidFill>
                  <a:srgbClr val="FF0000">
                    <a:alpha val="60000"/>
                  </a:srgbClr>
                </a:solidFill>
              </a:rPr>
              <a:t>user</a:t>
            </a:r>
            <a:r>
              <a:rPr lang="en-US" dirty="0"/>
              <a:t> gets </a:t>
            </a:r>
            <a:r>
              <a:rPr lang="en-US" dirty="0">
                <a:solidFill>
                  <a:srgbClr val="FF0000">
                    <a:alpha val="60000"/>
                  </a:srgbClr>
                </a:solidFill>
              </a:rPr>
              <a:t>logged out</a:t>
            </a:r>
            <a:r>
              <a:rPr lang="en-US" dirty="0"/>
              <a:t> and navigated to </a:t>
            </a:r>
            <a:r>
              <a:rPr lang="en-US" dirty="0">
                <a:solidFill>
                  <a:srgbClr val="FF0000">
                    <a:alpha val="60000"/>
                  </a:srgbClr>
                </a:solidFill>
              </a:rPr>
              <a:t>homepage</a:t>
            </a:r>
            <a:r>
              <a:rPr lang="en-US" dirty="0"/>
              <a:t>.</a:t>
            </a:r>
          </a:p>
          <a:p>
            <a:pPr marL="342900" indent="-342900" algn="just">
              <a:buFont typeface="Arial" panose="020B0604020202020204" pitchFamily="34" charset="0"/>
              <a:buChar char="•"/>
            </a:pPr>
            <a:r>
              <a:rPr lang="en-US" dirty="0"/>
              <a:t>In </a:t>
            </a:r>
            <a:r>
              <a:rPr lang="en-US" dirty="0">
                <a:solidFill>
                  <a:srgbClr val="FF0000">
                    <a:alpha val="60000"/>
                  </a:srgbClr>
                </a:solidFill>
              </a:rPr>
              <a:t>upgrade</a:t>
            </a:r>
            <a:r>
              <a:rPr lang="en-US" dirty="0"/>
              <a:t> we gave user an option to be a premium user by selecting our plan and buying it, for that we generated </a:t>
            </a:r>
            <a:r>
              <a:rPr lang="en-US" dirty="0">
                <a:solidFill>
                  <a:srgbClr val="FF0000">
                    <a:alpha val="60000"/>
                  </a:srgbClr>
                </a:solidFill>
              </a:rPr>
              <a:t>QR code</a:t>
            </a:r>
            <a:r>
              <a:rPr lang="en-US" dirty="0"/>
              <a:t> which acts as dummy payment gateway. After few seconds it would be </a:t>
            </a:r>
            <a:r>
              <a:rPr lang="en-US" dirty="0">
                <a:solidFill>
                  <a:srgbClr val="FF0000">
                    <a:alpha val="60000"/>
                  </a:srgbClr>
                </a:solidFill>
              </a:rPr>
              <a:t>expired</a:t>
            </a:r>
            <a:r>
              <a:rPr lang="en-US" dirty="0"/>
              <a:t> as per security concerns.</a:t>
            </a:r>
          </a:p>
          <a:p>
            <a:pPr marL="342900" indent="-342900" algn="just">
              <a:buFont typeface="Arial" panose="020B0604020202020204" pitchFamily="34" charset="0"/>
              <a:buChar char="•"/>
            </a:pPr>
            <a:r>
              <a:rPr lang="en-US" dirty="0"/>
              <a:t>The option of </a:t>
            </a:r>
            <a:r>
              <a:rPr lang="en-US" dirty="0">
                <a:solidFill>
                  <a:srgbClr val="FF0000">
                    <a:alpha val="60000"/>
                  </a:srgbClr>
                </a:solidFill>
              </a:rPr>
              <a:t>logout</a:t>
            </a:r>
            <a:r>
              <a:rPr lang="en-US" dirty="0"/>
              <a:t> would be on top right in the navbar, where whenever user clicks on logout, then user would be removed from our local storage and navigated to home page to </a:t>
            </a:r>
            <a:r>
              <a:rPr lang="en-US" dirty="0">
                <a:solidFill>
                  <a:srgbClr val="FF0000">
                    <a:alpha val="60000"/>
                  </a:srgbClr>
                </a:solidFill>
              </a:rPr>
              <a:t>re-login</a:t>
            </a:r>
            <a:r>
              <a:rPr lang="en-US" dirty="0"/>
              <a:t>.</a:t>
            </a:r>
          </a:p>
        </p:txBody>
      </p:sp>
    </p:spTree>
    <p:extLst>
      <p:ext uri="{BB962C8B-B14F-4D97-AF65-F5344CB8AC3E}">
        <p14:creationId xmlns:p14="http://schemas.microsoft.com/office/powerpoint/2010/main" val="3092779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7"/>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10853451" cy="827462"/>
          </a:xfrm>
        </p:spPr>
        <p:txBody>
          <a:bodyPr vert="horz" wrap="square" lIns="0" tIns="0" rIns="0" bIns="0" rtlCol="0" anchor="b" anchorCtr="0">
            <a:normAutofit/>
          </a:bodyPr>
          <a:lstStyle/>
          <a:p>
            <a:pPr>
              <a:lnSpc>
                <a:spcPct val="100000"/>
              </a:lnSpc>
            </a:pPr>
            <a:r>
              <a:rPr lang="en-US" sz="4800" dirty="0"/>
              <a:t>Demo</a:t>
            </a:r>
            <a:endParaRPr lang="en-US" sz="4800" kern="120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11</a:t>
            </a:fld>
            <a:endParaRPr lang="en-US"/>
          </a:p>
        </p:txBody>
      </p:sp>
      <p:sp>
        <p:nvSpPr>
          <p:cNvPr id="6" name="Subtitle 5">
            <a:extLst>
              <a:ext uri="{FF2B5EF4-FFF2-40B4-BE49-F238E27FC236}">
                <a16:creationId xmlns:a16="http://schemas.microsoft.com/office/drawing/2014/main" id="{7B7B4560-B8C1-4C2F-865D-29E07098328D}"/>
              </a:ext>
            </a:extLst>
          </p:cNvPr>
          <p:cNvSpPr>
            <a:spLocks noGrp="1"/>
          </p:cNvSpPr>
          <p:nvPr>
            <p:ph type="subTitle" idx="1"/>
          </p:nvPr>
        </p:nvSpPr>
        <p:spPr>
          <a:xfrm>
            <a:off x="1350225" y="1623667"/>
            <a:ext cx="9549283" cy="4949329"/>
          </a:xfrm>
        </p:spPr>
        <p:txBody>
          <a:bodyPr/>
          <a:lstStyle/>
          <a:p>
            <a:pPr marL="342900" indent="-342900" algn="just">
              <a:buFont typeface="Arial" panose="020B0604020202020204" pitchFamily="34" charset="0"/>
              <a:buChar char="•"/>
            </a:pPr>
            <a:r>
              <a:rPr lang="en-US" dirty="0"/>
              <a:t>Let’s go through the project !</a:t>
            </a:r>
          </a:p>
        </p:txBody>
      </p:sp>
    </p:spTree>
    <p:extLst>
      <p:ext uri="{BB962C8B-B14F-4D97-AF65-F5344CB8AC3E}">
        <p14:creationId xmlns:p14="http://schemas.microsoft.com/office/powerpoint/2010/main" val="4144233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102000"/>
                    </a14:imgEffect>
                    <a14:imgEffect>
                      <a14:brightnessContrast bright="-58000"/>
                    </a14:imgEffect>
                  </a14:imgLayer>
                </a14:imgProps>
              </a:ext>
              <a:ext uri="{28A0092B-C50C-407E-A947-70E740481C1C}">
                <a14:useLocalDpi xmlns:a14="http://schemas.microsoft.com/office/drawing/2010/main" val="0"/>
              </a:ext>
            </a:extLst>
          </a:blip>
          <a:srcRect/>
          <a:stretch>
            <a:fillRect/>
          </a:stretch>
        </p:blipFill>
        <p:spPr>
          <a:xfrm>
            <a:off x="0" y="-7"/>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10853451" cy="827462"/>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Challenges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6" name="Subtitle 5">
            <a:extLst>
              <a:ext uri="{FF2B5EF4-FFF2-40B4-BE49-F238E27FC236}">
                <a16:creationId xmlns:a16="http://schemas.microsoft.com/office/drawing/2014/main" id="{7B7B4560-B8C1-4C2F-865D-29E07098328D}"/>
              </a:ext>
            </a:extLst>
          </p:cNvPr>
          <p:cNvSpPr>
            <a:spLocks noGrp="1"/>
          </p:cNvSpPr>
          <p:nvPr>
            <p:ph type="subTitle" idx="1"/>
          </p:nvPr>
        </p:nvSpPr>
        <p:spPr>
          <a:xfrm>
            <a:off x="1292492" y="1825142"/>
            <a:ext cx="9549283" cy="4949329"/>
          </a:xfrm>
        </p:spPr>
        <p:txBody>
          <a:bodyPr/>
          <a:lstStyle/>
          <a:p>
            <a:pPr marL="342900" indent="-342900" algn="just">
              <a:buFont typeface="Arial" panose="020B0604020202020204" pitchFamily="34" charset="0"/>
              <a:buChar char="•"/>
            </a:pPr>
            <a:r>
              <a:rPr lang="en-US" dirty="0"/>
              <a:t>Authentication – solved by JWT Tokenization </a:t>
            </a:r>
          </a:p>
          <a:p>
            <a:pPr marL="342900" indent="-342900" algn="just">
              <a:buFont typeface="Arial" panose="020B0604020202020204" pitchFamily="34" charset="0"/>
              <a:buChar char="•"/>
            </a:pPr>
            <a:r>
              <a:rPr lang="en-US" dirty="0"/>
              <a:t>Game region for graphics – solved by canvas tag</a:t>
            </a:r>
          </a:p>
          <a:p>
            <a:pPr marL="342900" indent="-342900" algn="just">
              <a:buFont typeface="Arial" panose="020B0604020202020204" pitchFamily="34" charset="0"/>
              <a:buChar char="•"/>
            </a:pPr>
            <a:r>
              <a:rPr lang="en-US" dirty="0"/>
              <a:t>Adding styling for parents(body) – solved by Helmet tag</a:t>
            </a:r>
          </a:p>
          <a:p>
            <a:pPr marL="342900" indent="-342900" algn="just">
              <a:buFont typeface="Arial" panose="020B0604020202020204" pitchFamily="34" charset="0"/>
              <a:buChar char="•"/>
            </a:pPr>
            <a:r>
              <a:rPr lang="en-US" dirty="0"/>
              <a:t>Maintaining timer – solved by </a:t>
            </a:r>
            <a:r>
              <a:rPr lang="en-US" dirty="0" err="1"/>
              <a:t>setTimeout</a:t>
            </a:r>
            <a:r>
              <a:rPr lang="en-US" dirty="0"/>
              <a:t>( )</a:t>
            </a:r>
          </a:p>
          <a:p>
            <a:pPr marL="342900" indent="-342900" algn="just">
              <a:buFont typeface="Arial" panose="020B0604020202020204" pitchFamily="34" charset="0"/>
              <a:buChar char="•"/>
            </a:pPr>
            <a:r>
              <a:rPr lang="en-US" dirty="0"/>
              <a:t>Drawing 2d figures – solved by </a:t>
            </a:r>
            <a:r>
              <a:rPr lang="en-US" dirty="0" err="1"/>
              <a:t>canvas.getContext</a:t>
            </a:r>
            <a:r>
              <a:rPr lang="en-US" dirty="0"/>
              <a:t>(‘2d’)</a:t>
            </a:r>
          </a:p>
          <a:p>
            <a:pPr marL="342900" indent="-342900" algn="just">
              <a:buFont typeface="Arial" panose="020B0604020202020204" pitchFamily="34" charset="0"/>
              <a:buChar char="•"/>
            </a:pPr>
            <a:r>
              <a:rPr lang="en-US" dirty="0"/>
              <a:t>Used React validation, React </a:t>
            </a:r>
            <a:r>
              <a:rPr lang="en-US" dirty="0" err="1"/>
              <a:t>qr</a:t>
            </a:r>
            <a:r>
              <a:rPr lang="en-US" dirty="0"/>
              <a:t>-code dependencies</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p:txBody>
      </p:sp>
    </p:spTree>
    <p:extLst>
      <p:ext uri="{BB962C8B-B14F-4D97-AF65-F5344CB8AC3E}">
        <p14:creationId xmlns:p14="http://schemas.microsoft.com/office/powerpoint/2010/main" val="355159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harpenSoften amount="4000"/>
                    </a14:imgEffect>
                    <a14:imgEffect>
                      <a14:brightnessContrast bright="-77000" contrast="-4000"/>
                    </a14:imgEffect>
                  </a14:imgLayer>
                </a14:imgProps>
              </a:ext>
              <a:ext uri="{28A0092B-C50C-407E-A947-70E740481C1C}">
                <a14:useLocalDpi xmlns:a14="http://schemas.microsoft.com/office/drawing/2010/main" val="0"/>
              </a:ext>
            </a:extLst>
          </a:blip>
          <a:srcRect/>
          <a:stretch>
            <a:fillRect/>
          </a:stretch>
        </p:blipFill>
        <p:spPr>
          <a:xfrm>
            <a:off x="0" y="-7"/>
            <a:ext cx="12192000" cy="6858000"/>
          </a:xfrm>
          <a:scene3d>
            <a:camera prst="orthographicFront"/>
            <a:lightRig rig="threePt" dir="t"/>
          </a:scene3d>
          <a:sp3d prstMaterial="matte">
            <a:bevelT prst="relaxedInset"/>
          </a:sp3d>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10853451" cy="827462"/>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Future Enhancements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13</a:t>
            </a:fld>
            <a:endParaRPr lang="en-US"/>
          </a:p>
        </p:txBody>
      </p:sp>
      <p:sp>
        <p:nvSpPr>
          <p:cNvPr id="6" name="Subtitle 5">
            <a:extLst>
              <a:ext uri="{FF2B5EF4-FFF2-40B4-BE49-F238E27FC236}">
                <a16:creationId xmlns:a16="http://schemas.microsoft.com/office/drawing/2014/main" id="{7B7B4560-B8C1-4C2F-865D-29E07098328D}"/>
              </a:ext>
            </a:extLst>
          </p:cNvPr>
          <p:cNvSpPr>
            <a:spLocks noGrp="1"/>
          </p:cNvSpPr>
          <p:nvPr>
            <p:ph type="subTitle" idx="1"/>
          </p:nvPr>
        </p:nvSpPr>
        <p:spPr>
          <a:xfrm>
            <a:off x="1350225" y="1623667"/>
            <a:ext cx="9549283" cy="4949329"/>
          </a:xfrm>
        </p:spPr>
        <p:txBody>
          <a:bodyPr/>
          <a:lstStyle/>
          <a:p>
            <a:pPr marL="342900" indent="-342900" algn="just">
              <a:buFont typeface="Arial" panose="020B0604020202020204" pitchFamily="34" charset="0"/>
              <a:buChar char="•"/>
            </a:pPr>
            <a:r>
              <a:rPr lang="en-US" dirty="0"/>
              <a:t>To implement </a:t>
            </a:r>
            <a:r>
              <a:rPr lang="en-US" dirty="0">
                <a:solidFill>
                  <a:srgbClr val="FF0000">
                    <a:alpha val="60000"/>
                  </a:srgbClr>
                </a:solidFill>
              </a:rPr>
              <a:t>Admin access</a:t>
            </a:r>
            <a:r>
              <a:rPr lang="en-US" dirty="0"/>
              <a:t>, so that admin can able to view all the users scores, their number of attempts and their maximum score.</a:t>
            </a:r>
          </a:p>
          <a:p>
            <a:pPr marL="342900" indent="-342900" algn="just">
              <a:buFont typeface="Arial" panose="020B0604020202020204" pitchFamily="34" charset="0"/>
              <a:buChar char="•"/>
            </a:pPr>
            <a:r>
              <a:rPr lang="en-US" dirty="0"/>
              <a:t>To implement </a:t>
            </a:r>
            <a:r>
              <a:rPr lang="en-US" dirty="0">
                <a:solidFill>
                  <a:srgbClr val="FF0000">
                    <a:alpha val="60000"/>
                  </a:srgbClr>
                </a:solidFill>
              </a:rPr>
              <a:t>real payment gateway</a:t>
            </a:r>
            <a:r>
              <a:rPr lang="en-US" dirty="0"/>
              <a:t>, so that premium users would get some extra features that we are offering.</a:t>
            </a:r>
          </a:p>
          <a:p>
            <a:pPr marL="342900" indent="-342900" algn="just">
              <a:buFont typeface="Arial" panose="020B0604020202020204" pitchFamily="34" charset="0"/>
              <a:buChar char="•"/>
            </a:pPr>
            <a:r>
              <a:rPr lang="en-US" dirty="0"/>
              <a:t>To implement </a:t>
            </a:r>
            <a:r>
              <a:rPr lang="en-US" dirty="0">
                <a:solidFill>
                  <a:srgbClr val="FF0000">
                    <a:alpha val="60000"/>
                  </a:srgbClr>
                </a:solidFill>
              </a:rPr>
              <a:t>level wise gaming</a:t>
            </a:r>
            <a:r>
              <a:rPr lang="en-US" dirty="0"/>
              <a:t> which makes users more interested to play the game.</a:t>
            </a:r>
          </a:p>
          <a:p>
            <a:pPr marL="342900" indent="-342900" algn="just">
              <a:buFont typeface="Arial" panose="020B0604020202020204" pitchFamily="34" charset="0"/>
              <a:buChar char="•"/>
            </a:pPr>
            <a:r>
              <a:rPr lang="en-US" dirty="0"/>
              <a:t>To implement </a:t>
            </a:r>
            <a:r>
              <a:rPr lang="en-US" dirty="0">
                <a:solidFill>
                  <a:srgbClr val="FF0000">
                    <a:alpha val="60000"/>
                  </a:srgbClr>
                </a:solidFill>
              </a:rPr>
              <a:t>multi player</a:t>
            </a:r>
            <a:r>
              <a:rPr lang="en-US" dirty="0"/>
              <a:t> feature so that people can place betting on every turn they play to </a:t>
            </a:r>
            <a:r>
              <a:rPr lang="en-US" dirty="0">
                <a:solidFill>
                  <a:srgbClr val="FF0000">
                    <a:alpha val="60000"/>
                  </a:srgbClr>
                </a:solidFill>
              </a:rPr>
              <a:t>challenge</a:t>
            </a:r>
            <a:r>
              <a:rPr lang="en-US" dirty="0"/>
              <a:t> opponent.</a:t>
            </a:r>
          </a:p>
        </p:txBody>
      </p:sp>
    </p:spTree>
    <p:extLst>
      <p:ext uri="{BB962C8B-B14F-4D97-AF65-F5344CB8AC3E}">
        <p14:creationId xmlns:p14="http://schemas.microsoft.com/office/powerpoint/2010/main" val="1909725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811658" y="549274"/>
            <a:ext cx="5176392" cy="3735049"/>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811658" y="4356242"/>
            <a:ext cx="5176392" cy="1952483"/>
          </a:xfrm>
        </p:spPr>
        <p:txBody>
          <a:bodyPr/>
          <a:lstStyle/>
          <a:p>
            <a:r>
              <a:rPr lang="en-US" dirty="0"/>
              <a:t>Lokesh Reddy Thatiparthi</a:t>
            </a:r>
          </a:p>
          <a:p>
            <a:r>
              <a:rPr lang="en-US" dirty="0"/>
              <a:t>reddylokesh448@gmail.com</a:t>
            </a:r>
          </a:p>
        </p:txBody>
      </p:sp>
      <p:pic>
        <p:nvPicPr>
          <p:cNvPr id="27" name="Picture Placeholder 26" descr="Close-up of boxes of raspberries">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a:blip r:embed="rId2"/>
          <a:srcRect/>
          <a:stretch/>
        </p:blipFill>
        <p:spPr>
          <a:xfrm>
            <a:off x="6950273" y="548640"/>
            <a:ext cx="4296013"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1245869" y="86938"/>
            <a:ext cx="2870517"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1245869" y="2399904"/>
            <a:ext cx="3528933" cy="3415519"/>
          </a:xfrm>
        </p:spPr>
        <p:txBody>
          <a:bodyPr/>
          <a:lstStyle/>
          <a:p>
            <a:r>
              <a:rPr lang="en-US" sz="2200" dirty="0"/>
              <a:t>Introduction</a:t>
            </a:r>
          </a:p>
          <a:p>
            <a:r>
              <a:rPr lang="en-US" sz="2200" dirty="0"/>
              <a:t>Flow</a:t>
            </a:r>
          </a:p>
          <a:p>
            <a:r>
              <a:rPr lang="en-US" sz="2200" dirty="0"/>
              <a:t>Modules</a:t>
            </a:r>
          </a:p>
          <a:p>
            <a:r>
              <a:rPr lang="en-US" sz="2200" dirty="0"/>
              <a:t>Demo</a:t>
            </a:r>
          </a:p>
          <a:p>
            <a:r>
              <a:rPr lang="en-US" sz="2200" dirty="0"/>
              <a:t>Challenges Faced</a:t>
            </a:r>
          </a:p>
          <a:p>
            <a:r>
              <a:rPr lang="en-US" sz="2200" dirty="0"/>
              <a:t>Future Enhancements</a:t>
            </a:r>
          </a:p>
          <a:p>
            <a:endParaRPr lang="en-US" sz="2200"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9" name="Freeform: Shape 1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Shape 2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4" name="Rectangle 2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a:t>Introduction</a:t>
            </a:r>
          </a:p>
        </p:txBody>
      </p:sp>
      <p:sp>
        <p:nvSpPr>
          <p:cNvPr id="26" name="Rectangle 25">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graphicFrame>
        <p:nvGraphicFramePr>
          <p:cNvPr id="48" name="Content Placeholder 11">
            <a:extLst>
              <a:ext uri="{FF2B5EF4-FFF2-40B4-BE49-F238E27FC236}">
                <a16:creationId xmlns:a16="http://schemas.microsoft.com/office/drawing/2014/main" id="{957456B5-2A7C-CCBE-0E26-8FCBE9B3A100}"/>
              </a:ext>
            </a:extLst>
          </p:cNvPr>
          <p:cNvGraphicFramePr>
            <a:graphicFrameLocks noGrp="1"/>
          </p:cNvGraphicFramePr>
          <p:nvPr>
            <p:ph sz="quarter" idx="15"/>
            <p:extLst>
              <p:ext uri="{D42A27DB-BD31-4B8C-83A1-F6EECF244321}">
                <p14:modId xmlns:p14="http://schemas.microsoft.com/office/powerpoint/2010/main" val="1511268009"/>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3" name="Freeform: Shape 2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8" name="Rectangle 2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33" name="Freeform: Shape 32">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4" y="549275"/>
            <a:ext cx="3968584" cy="1084047"/>
          </a:xfrm>
        </p:spPr>
        <p:txBody>
          <a:bodyPr vert="horz" wrap="square" lIns="0" tIns="0" rIns="0" bIns="0" rtlCol="0" anchor="b" anchorCtr="0">
            <a:normAutofit/>
          </a:bodyPr>
          <a:lstStyle/>
          <a:p>
            <a:pPr>
              <a:lnSpc>
                <a:spcPct val="100000"/>
              </a:lnSpc>
            </a:pPr>
            <a:r>
              <a:rPr lang="en-US" dirty="0"/>
              <a:t>Introduction</a:t>
            </a:r>
          </a:p>
        </p:txBody>
      </p:sp>
      <p:grpSp>
        <p:nvGrpSpPr>
          <p:cNvPr id="36" name="Group 35">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7"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7" name="Picture 2" descr="react-spring-boot-postgresql-crud-example-rest-api-architecture">
            <a:extLst>
              <a:ext uri="{FF2B5EF4-FFF2-40B4-BE49-F238E27FC236}">
                <a16:creationId xmlns:a16="http://schemas.microsoft.com/office/drawing/2014/main" id="{03F32DDE-F1BA-44B3-90DC-7EBABBEA1F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38952" y="2244167"/>
            <a:ext cx="7967936" cy="2868455"/>
          </a:xfrm>
          <a:custGeom>
            <a:avLst/>
            <a:gdLst/>
            <a:ahLst/>
            <a:cxnLst/>
            <a:rect l="l" t="t" r="r" b="b"/>
            <a:pathLst>
              <a:path w="7345363" h="5761037">
                <a:moveTo>
                  <a:pt x="0" y="0"/>
                </a:moveTo>
                <a:lnTo>
                  <a:pt x="7345363" y="0"/>
                </a:lnTo>
                <a:lnTo>
                  <a:pt x="7345363" y="5761037"/>
                </a:lnTo>
                <a:lnTo>
                  <a:pt x="0" y="5761037"/>
                </a:lnTo>
                <a:close/>
              </a:path>
            </a:pathLst>
          </a:cu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677433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alphaModFix amt="61000"/>
            <a:extLst>
              <a:ext uri="{BEBA8EAE-BF5A-486C-A8C5-ECC9F3942E4B}">
                <a14:imgProps xmlns:a14="http://schemas.microsoft.com/office/drawing/2010/main">
                  <a14:imgLayer r:embed="rId4">
                    <a14:imgEffect>
                      <a14:sharpenSoften amount="59000"/>
                    </a14:imgEffect>
                    <a14:imgEffect>
                      <a14:brightnessContrast bright="-66000" contrast="24000"/>
                    </a14:imgEffect>
                  </a14:imgLayer>
                </a14:imgProps>
              </a:ext>
              <a:ext uri="{28A0092B-C50C-407E-A947-70E740481C1C}">
                <a14:useLocalDpi xmlns:a14="http://schemas.microsoft.com/office/drawing/2010/main" val="0"/>
              </a:ext>
            </a:extLst>
          </a:blip>
          <a:srcRect/>
          <a:stretch>
            <a:fillRect/>
          </a:stretch>
        </p:blipFill>
        <p:spPr>
          <a:xfrm>
            <a:off x="0" y="0"/>
            <a:ext cx="12192000" cy="6858000"/>
          </a:xfrm>
          <a:pattFill prst="pct5">
            <a:fgClr>
              <a:schemeClr val="accent1"/>
            </a:fgClr>
            <a:bgClr>
              <a:schemeClr val="bg1"/>
            </a:bgClr>
          </a:patt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4" y="549275"/>
            <a:ext cx="2628900" cy="827462"/>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Flow</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
        <p:nvSpPr>
          <p:cNvPr id="6" name="Subtitle 5">
            <a:extLst>
              <a:ext uri="{FF2B5EF4-FFF2-40B4-BE49-F238E27FC236}">
                <a16:creationId xmlns:a16="http://schemas.microsoft.com/office/drawing/2014/main" id="{7B7B4560-B8C1-4C2F-865D-29E07098328D}"/>
              </a:ext>
            </a:extLst>
          </p:cNvPr>
          <p:cNvSpPr>
            <a:spLocks noGrp="1"/>
          </p:cNvSpPr>
          <p:nvPr>
            <p:ph type="subTitle" idx="1"/>
          </p:nvPr>
        </p:nvSpPr>
        <p:spPr>
          <a:xfrm>
            <a:off x="1360418" y="1793984"/>
            <a:ext cx="9622576" cy="4617859"/>
          </a:xfrm>
        </p:spPr>
        <p:txBody>
          <a:bodyPr/>
          <a:lstStyle/>
          <a:p>
            <a:r>
              <a:rPr lang="en-US"/>
              <a:t>Home Page</a:t>
            </a:r>
          </a:p>
          <a:p>
            <a:r>
              <a:rPr lang="en-US"/>
              <a:t>Register</a:t>
            </a:r>
          </a:p>
          <a:p>
            <a:r>
              <a:rPr lang="en-US"/>
              <a:t>Login </a:t>
            </a:r>
            <a:r>
              <a:rPr lang="en-US">
                <a:sym typeface="Wingdings" panose="05000000000000000000" pitchFamily="2" charset="2"/>
              </a:rPr>
              <a:t> </a:t>
            </a:r>
            <a:r>
              <a:rPr lang="en-US"/>
              <a:t>(Forgot Password)</a:t>
            </a:r>
          </a:p>
          <a:p>
            <a:r>
              <a:rPr lang="en-US"/>
              <a:t>Start Game</a:t>
            </a:r>
          </a:p>
          <a:p>
            <a:r>
              <a:rPr lang="en-US"/>
              <a:t>Profile </a:t>
            </a:r>
            <a:r>
              <a:rPr lang="en-US">
                <a:sym typeface="Wingdings" panose="05000000000000000000" pitchFamily="2" charset="2"/>
              </a:rPr>
              <a:t> Upgrade, Change Password</a:t>
            </a:r>
          </a:p>
          <a:p>
            <a:r>
              <a:rPr lang="en-US">
                <a:sym typeface="Wingdings" panose="05000000000000000000" pitchFamily="2" charset="2"/>
              </a:rPr>
              <a:t>Logout</a:t>
            </a:r>
            <a:endParaRPr lang="en-US"/>
          </a:p>
          <a:p>
            <a:endParaRPr lang="en-US"/>
          </a:p>
          <a:p>
            <a:endParaRPr lang="en-US" dirty="0"/>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59000"/>
          </a:schemeClr>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alphaModFix/>
            <a:extLst>
              <a:ext uri="{BEBA8EAE-BF5A-486C-A8C5-ECC9F3942E4B}">
                <a14:imgProps xmlns:a14="http://schemas.microsoft.com/office/drawing/2010/main">
                  <a14:imgLayer r:embed="rId4">
                    <a14:imgEffect>
                      <a14:sharpenSoften amount="-100000"/>
                    </a14:imgEffect>
                    <a14:imgEffect>
                      <a14:colorTemperature colorTemp="9289"/>
                    </a14:imgEffect>
                    <a14:imgEffect>
                      <a14:saturation sat="301000"/>
                    </a14:imgEffect>
                    <a14:imgEffect>
                      <a14:brightnessContrast bright="-66000" contrast="-18000"/>
                    </a14:imgEffect>
                  </a14:imgLayer>
                </a14:imgProps>
              </a:ext>
              <a:ext uri="{28A0092B-C50C-407E-A947-70E740481C1C}">
                <a14:useLocalDpi xmlns:a14="http://schemas.microsoft.com/office/drawing/2010/main" val="0"/>
              </a:ext>
            </a:extLst>
          </a:blip>
          <a:srcRect/>
          <a:stretch>
            <a:fillRect/>
          </a:stretch>
        </p:blipFill>
        <p:spPr>
          <a:xfrm>
            <a:off x="0" y="-7"/>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81686" y="292466"/>
            <a:ext cx="10853451" cy="827462"/>
          </a:xfrm>
        </p:spPr>
        <p:txBody>
          <a:bodyPr vert="horz" wrap="square" lIns="0" tIns="0" rIns="0" bIns="0" rtlCol="0" anchor="b" anchorCtr="0">
            <a:normAutofit fontScale="90000"/>
          </a:bodyPr>
          <a:lstStyle/>
          <a:p>
            <a:pPr>
              <a:lnSpc>
                <a:spcPct val="100000"/>
              </a:lnSpc>
            </a:pPr>
            <a:r>
              <a:rPr lang="en-US" sz="4800" dirty="0"/>
              <a:t>Modules : Home Page, Register and Login </a:t>
            </a:r>
            <a:endParaRPr lang="en-US" sz="4800" kern="120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a:t>
            </a:fld>
            <a:endParaRPr lang="en-US"/>
          </a:p>
        </p:txBody>
      </p:sp>
      <p:sp>
        <p:nvSpPr>
          <p:cNvPr id="6" name="Subtitle 5">
            <a:extLst>
              <a:ext uri="{FF2B5EF4-FFF2-40B4-BE49-F238E27FC236}">
                <a16:creationId xmlns:a16="http://schemas.microsoft.com/office/drawing/2014/main" id="{7B7B4560-B8C1-4C2F-865D-29E07098328D}"/>
              </a:ext>
            </a:extLst>
          </p:cNvPr>
          <p:cNvSpPr>
            <a:spLocks noGrp="1"/>
          </p:cNvSpPr>
          <p:nvPr>
            <p:ph type="subTitle" idx="1"/>
          </p:nvPr>
        </p:nvSpPr>
        <p:spPr>
          <a:xfrm>
            <a:off x="896844" y="1392867"/>
            <a:ext cx="9895403" cy="5268233"/>
          </a:xfrm>
        </p:spPr>
        <p:txBody>
          <a:bodyPr/>
          <a:lstStyle/>
          <a:p>
            <a:pPr marL="342900" indent="-342900" algn="just">
              <a:buFont typeface="Arial" panose="020B0604020202020204" pitchFamily="34" charset="0"/>
              <a:buChar char="•"/>
            </a:pPr>
            <a:r>
              <a:rPr lang="en-US" dirty="0"/>
              <a:t>In Home Page, we have the logo, title and navbar which consists of Login, Register as the main components before logging in.</a:t>
            </a:r>
          </a:p>
          <a:p>
            <a:pPr marL="342900" indent="-342900" algn="just">
              <a:buFont typeface="Arial" panose="020B0604020202020204" pitchFamily="34" charset="0"/>
              <a:buChar char="•"/>
            </a:pPr>
            <a:r>
              <a:rPr lang="en-US" dirty="0"/>
              <a:t>If we register with successful validations of fields, then our data would be stored in database by using spring API call. It would check if user </a:t>
            </a:r>
            <a:r>
              <a:rPr lang="en-US" dirty="0">
                <a:solidFill>
                  <a:srgbClr val="FF0000">
                    <a:alpha val="60000"/>
                  </a:srgbClr>
                </a:solidFill>
              </a:rPr>
              <a:t>existed</a:t>
            </a:r>
            <a:r>
              <a:rPr lang="en-US" dirty="0"/>
              <a:t> with same </a:t>
            </a:r>
            <a:r>
              <a:rPr lang="en-US" dirty="0">
                <a:solidFill>
                  <a:srgbClr val="FF0000">
                    <a:alpha val="60000"/>
                  </a:srgbClr>
                </a:solidFill>
              </a:rPr>
              <a:t>username</a:t>
            </a:r>
            <a:r>
              <a:rPr lang="en-US" dirty="0"/>
              <a:t> and </a:t>
            </a:r>
            <a:r>
              <a:rPr lang="en-US" dirty="0">
                <a:solidFill>
                  <a:srgbClr val="FF0000">
                    <a:alpha val="60000"/>
                  </a:srgbClr>
                </a:solidFill>
              </a:rPr>
              <a:t>email</a:t>
            </a:r>
            <a:r>
              <a:rPr lang="en-US" dirty="0"/>
              <a:t> previously and do not allow them again.</a:t>
            </a:r>
          </a:p>
          <a:p>
            <a:pPr marL="342900" indent="-342900" algn="just">
              <a:buFont typeface="Arial" panose="020B0604020202020204" pitchFamily="34" charset="0"/>
              <a:buChar char="•"/>
            </a:pPr>
            <a:r>
              <a:rPr lang="en-US" dirty="0"/>
              <a:t>When we are logging in, it will check every field validations and then after successful credentials entered then it would generate </a:t>
            </a:r>
            <a:r>
              <a:rPr lang="en-US" dirty="0">
                <a:solidFill>
                  <a:srgbClr val="FF0000">
                    <a:alpha val="60000"/>
                  </a:srgbClr>
                </a:solidFill>
              </a:rPr>
              <a:t>JWT Token</a:t>
            </a:r>
            <a:r>
              <a:rPr lang="en-US" dirty="0"/>
              <a:t> in response for us by Spring and we store that in our Local Storage to use it for authentication of further end points. It redirects to start-game page.</a:t>
            </a:r>
          </a:p>
          <a:p>
            <a:pPr marL="342900" indent="-342900" algn="just">
              <a:buFont typeface="Arial" panose="020B0604020202020204" pitchFamily="34" charset="0"/>
              <a:buChar char="•"/>
            </a:pPr>
            <a:r>
              <a:rPr lang="en-US" dirty="0"/>
              <a:t>The data in the </a:t>
            </a:r>
            <a:r>
              <a:rPr lang="en-US" dirty="0">
                <a:solidFill>
                  <a:srgbClr val="FF0000">
                    <a:alpha val="60000"/>
                  </a:srgbClr>
                </a:solidFill>
              </a:rPr>
              <a:t>local storage</a:t>
            </a:r>
            <a:r>
              <a:rPr lang="en-US" dirty="0"/>
              <a:t> persists over browser sessions, which means that even closing and opening the browser keeps this data alive.</a:t>
            </a:r>
          </a:p>
          <a:p>
            <a:pPr marL="342900" indent="-342900" algn="just">
              <a:buFont typeface="Arial" panose="020B0604020202020204" pitchFamily="34" charset="0"/>
              <a:buChar char="•"/>
            </a:pPr>
            <a:endParaRPr lang="en-US" dirty="0"/>
          </a:p>
        </p:txBody>
      </p:sp>
    </p:spTree>
    <p:extLst>
      <p:ext uri="{BB962C8B-B14F-4D97-AF65-F5344CB8AC3E}">
        <p14:creationId xmlns:p14="http://schemas.microsoft.com/office/powerpoint/2010/main" val="4099236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7"/>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10853451" cy="827462"/>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Work Flow</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pic>
        <p:nvPicPr>
          <p:cNvPr id="20" name="Picture 2" descr="JWT tokens and security - working principles and use cases">
            <a:extLst>
              <a:ext uri="{FF2B5EF4-FFF2-40B4-BE49-F238E27FC236}">
                <a16:creationId xmlns:a16="http://schemas.microsoft.com/office/drawing/2014/main" id="{31DCF198-8F64-423D-A0FD-42B61D6FB54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142059" y="1801043"/>
            <a:ext cx="7966503" cy="395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704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alpha val="78000"/>
          </a:schemeClr>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alphaModFix/>
            <a:extLst>
              <a:ext uri="{BEBA8EAE-BF5A-486C-A8C5-ECC9F3942E4B}">
                <a14:imgProps xmlns:a14="http://schemas.microsoft.com/office/drawing/2010/main">
                  <a14:imgLayer r:embed="rId4">
                    <a14:imgEffect>
                      <a14:sharpenSoften amount="3000"/>
                    </a14:imgEffect>
                    <a14:imgEffect>
                      <a14:colorTemperature colorTemp="11400"/>
                    </a14:imgEffect>
                    <a14:imgEffect>
                      <a14:saturation sat="183000"/>
                    </a14:imgEffect>
                    <a14:imgEffect>
                      <a14:brightnessContrast bright="-82000" contrast="-14000"/>
                    </a14:imgEffect>
                  </a14:imgLayer>
                </a14:imgProps>
              </a:ext>
              <a:ext uri="{28A0092B-C50C-407E-A947-70E740481C1C}">
                <a14:useLocalDpi xmlns:a14="http://schemas.microsoft.com/office/drawing/2010/main" val="0"/>
              </a:ext>
            </a:extLst>
          </a:blip>
          <a:srcRect/>
          <a:stretch>
            <a:fillRect/>
          </a:stretch>
        </p:blipFill>
        <p:spPr>
          <a:xfrm>
            <a:off x="0" y="-7"/>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10853451" cy="827462"/>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Modules : Game Play and User Page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6" name="Subtitle 5">
            <a:extLst>
              <a:ext uri="{FF2B5EF4-FFF2-40B4-BE49-F238E27FC236}">
                <a16:creationId xmlns:a16="http://schemas.microsoft.com/office/drawing/2014/main" id="{7B7B4560-B8C1-4C2F-865D-29E07098328D}"/>
              </a:ext>
            </a:extLst>
          </p:cNvPr>
          <p:cNvSpPr>
            <a:spLocks noGrp="1"/>
          </p:cNvSpPr>
          <p:nvPr>
            <p:ph type="subTitle" idx="1"/>
          </p:nvPr>
        </p:nvSpPr>
        <p:spPr>
          <a:xfrm>
            <a:off x="1350225" y="1623667"/>
            <a:ext cx="9549283" cy="4949329"/>
          </a:xfrm>
        </p:spPr>
        <p:txBody>
          <a:bodyPr/>
          <a:lstStyle/>
          <a:p>
            <a:pPr marL="342900" indent="-342900" algn="just">
              <a:buFont typeface="Arial" panose="020B0604020202020204" pitchFamily="34" charset="0"/>
              <a:buChar char="•"/>
            </a:pPr>
            <a:r>
              <a:rPr lang="en-US" dirty="0"/>
              <a:t>Whenever we login successfully, we get options of </a:t>
            </a:r>
            <a:r>
              <a:rPr lang="en-US" dirty="0">
                <a:solidFill>
                  <a:srgbClr val="FF0000">
                    <a:alpha val="60000"/>
                  </a:srgbClr>
                </a:solidFill>
              </a:rPr>
              <a:t>Profile</a:t>
            </a:r>
            <a:r>
              <a:rPr lang="en-US" dirty="0"/>
              <a:t>, </a:t>
            </a:r>
            <a:r>
              <a:rPr lang="en-US" dirty="0">
                <a:solidFill>
                  <a:srgbClr val="FF0000">
                    <a:alpha val="60000"/>
                  </a:srgbClr>
                </a:solidFill>
              </a:rPr>
              <a:t>Start</a:t>
            </a:r>
            <a:r>
              <a:rPr lang="en-US" dirty="0"/>
              <a:t> </a:t>
            </a:r>
            <a:r>
              <a:rPr lang="en-US" dirty="0">
                <a:solidFill>
                  <a:srgbClr val="FF0000">
                    <a:alpha val="60000"/>
                  </a:srgbClr>
                </a:solidFill>
              </a:rPr>
              <a:t>Game</a:t>
            </a:r>
            <a:r>
              <a:rPr lang="en-US" dirty="0"/>
              <a:t> and </a:t>
            </a:r>
            <a:r>
              <a:rPr lang="en-US" dirty="0">
                <a:solidFill>
                  <a:srgbClr val="FF0000">
                    <a:alpha val="60000"/>
                  </a:srgbClr>
                </a:solidFill>
              </a:rPr>
              <a:t>Logout</a:t>
            </a:r>
            <a:r>
              <a:rPr lang="en-US" dirty="0"/>
              <a:t> in the header(navbar).</a:t>
            </a:r>
          </a:p>
          <a:p>
            <a:pPr marL="342900" indent="-342900" algn="just">
              <a:buFont typeface="Arial" panose="020B0604020202020204" pitchFamily="34" charset="0"/>
              <a:buChar char="•"/>
            </a:pPr>
            <a:r>
              <a:rPr lang="en-US" dirty="0"/>
              <a:t>Here In game page, when we click on ‘Click to play’ button our game starts with having </a:t>
            </a:r>
            <a:r>
              <a:rPr lang="en-US" dirty="0">
                <a:solidFill>
                  <a:srgbClr val="FF0000">
                    <a:alpha val="60000"/>
                  </a:srgbClr>
                </a:solidFill>
              </a:rPr>
              <a:t>timer</a:t>
            </a:r>
            <a:r>
              <a:rPr lang="en-US" dirty="0"/>
              <a:t> on top right corner with </a:t>
            </a:r>
            <a:r>
              <a:rPr lang="en-US" dirty="0">
                <a:solidFill>
                  <a:srgbClr val="FF0000">
                    <a:alpha val="60000"/>
                  </a:srgbClr>
                </a:solidFill>
              </a:rPr>
              <a:t>30seconds</a:t>
            </a:r>
            <a:r>
              <a:rPr lang="en-US" dirty="0"/>
              <a:t> and on top left corner we have </a:t>
            </a:r>
            <a:r>
              <a:rPr lang="en-US" dirty="0">
                <a:solidFill>
                  <a:srgbClr val="FF0000">
                    <a:alpha val="60000"/>
                  </a:srgbClr>
                </a:solidFill>
              </a:rPr>
              <a:t>score</a:t>
            </a:r>
            <a:r>
              <a:rPr lang="en-US" dirty="0"/>
              <a:t> counting down.</a:t>
            </a:r>
          </a:p>
          <a:p>
            <a:pPr marL="342900" indent="-342900" algn="just">
              <a:buFont typeface="Arial" panose="020B0604020202020204" pitchFamily="34" charset="0"/>
              <a:buChar char="•"/>
            </a:pPr>
            <a:r>
              <a:rPr lang="en-US" dirty="0"/>
              <a:t>Fruits would be start falling as soon as the game starts and our basket would be in center of canvas and we need to use our mouse to pluck or click towards fruits which are moving downwards, so that our basket can move towards the fruit and collect them. It will move in all directions where we pluck/click using mouse.</a:t>
            </a:r>
          </a:p>
        </p:txBody>
      </p:sp>
    </p:spTree>
    <p:extLst>
      <p:ext uri="{BB962C8B-B14F-4D97-AF65-F5344CB8AC3E}">
        <p14:creationId xmlns:p14="http://schemas.microsoft.com/office/powerpoint/2010/main" val="1264215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rightnessContrast bright="-66000"/>
                    </a14:imgEffect>
                  </a14:imgLayer>
                </a14:imgProps>
              </a:ext>
              <a:ext uri="{28A0092B-C50C-407E-A947-70E740481C1C}">
                <a14:useLocalDpi xmlns:a14="http://schemas.microsoft.com/office/drawing/2010/main" val="0"/>
              </a:ext>
            </a:extLst>
          </a:blip>
          <a:srcRect/>
          <a:stretch>
            <a:fillRect/>
          </a:stretch>
        </p:blipFill>
        <p:spPr>
          <a:xfrm>
            <a:off x="0" y="-7"/>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10853451" cy="827462"/>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Modules : Game Play and User Page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6" name="Subtitle 5">
            <a:extLst>
              <a:ext uri="{FF2B5EF4-FFF2-40B4-BE49-F238E27FC236}">
                <a16:creationId xmlns:a16="http://schemas.microsoft.com/office/drawing/2014/main" id="{7B7B4560-B8C1-4C2F-865D-29E07098328D}"/>
              </a:ext>
            </a:extLst>
          </p:cNvPr>
          <p:cNvSpPr>
            <a:spLocks noGrp="1"/>
          </p:cNvSpPr>
          <p:nvPr>
            <p:ph type="subTitle" idx="1"/>
          </p:nvPr>
        </p:nvSpPr>
        <p:spPr>
          <a:xfrm>
            <a:off x="1350225" y="1623667"/>
            <a:ext cx="9549283" cy="4949329"/>
          </a:xfrm>
        </p:spPr>
        <p:txBody>
          <a:bodyPr/>
          <a:lstStyle/>
          <a:p>
            <a:pPr marL="342900" indent="-342900" algn="just">
              <a:buFont typeface="Arial" panose="020B0604020202020204" pitchFamily="34" charset="0"/>
              <a:buChar char="•"/>
            </a:pPr>
            <a:r>
              <a:rPr lang="en-US" dirty="0"/>
              <a:t>Whenever we collect the fruit, the score would be increased, As game ends after 30seconds our game stops and </a:t>
            </a:r>
            <a:r>
              <a:rPr lang="en-US" dirty="0">
                <a:solidFill>
                  <a:srgbClr val="FF0000">
                    <a:alpha val="60000"/>
                  </a:srgbClr>
                </a:solidFill>
              </a:rPr>
              <a:t>scorecard</a:t>
            </a:r>
            <a:r>
              <a:rPr lang="en-US" dirty="0"/>
              <a:t> would be updated in Profile page from our database and calculate the </a:t>
            </a:r>
            <a:r>
              <a:rPr lang="en-US" dirty="0">
                <a:solidFill>
                  <a:srgbClr val="FF0000">
                    <a:alpha val="60000"/>
                  </a:srgbClr>
                </a:solidFill>
              </a:rPr>
              <a:t>maximum</a:t>
            </a:r>
            <a:r>
              <a:rPr lang="en-US" dirty="0"/>
              <a:t> </a:t>
            </a:r>
            <a:r>
              <a:rPr lang="en-US" dirty="0">
                <a:solidFill>
                  <a:srgbClr val="FF0000">
                    <a:alpha val="60000"/>
                  </a:srgbClr>
                </a:solidFill>
              </a:rPr>
              <a:t>score</a:t>
            </a:r>
            <a:r>
              <a:rPr lang="en-US" dirty="0"/>
              <a:t> among all scores.</a:t>
            </a:r>
          </a:p>
          <a:p>
            <a:pPr marL="342900" indent="-342900" algn="just">
              <a:buFont typeface="Arial" panose="020B0604020202020204" pitchFamily="34" charset="0"/>
              <a:buChar char="•"/>
            </a:pPr>
            <a:r>
              <a:rPr lang="en-US" dirty="0"/>
              <a:t>We can start the game again by ‘</a:t>
            </a:r>
            <a:r>
              <a:rPr lang="en-US" dirty="0">
                <a:solidFill>
                  <a:srgbClr val="FF0000">
                    <a:alpha val="60000"/>
                  </a:srgbClr>
                </a:solidFill>
              </a:rPr>
              <a:t>Play Again</a:t>
            </a:r>
            <a:r>
              <a:rPr lang="en-US" dirty="0"/>
              <a:t>’ button.</a:t>
            </a:r>
          </a:p>
          <a:p>
            <a:pPr marL="342900" indent="-342900" algn="just">
              <a:buFont typeface="Arial" panose="020B0604020202020204" pitchFamily="34" charset="0"/>
              <a:buChar char="•"/>
            </a:pPr>
            <a:r>
              <a:rPr lang="en-US" dirty="0"/>
              <a:t>In User/Profile page we have the details of the user from database and his scores of all the attempts and maximum score of all those attempts would be displayed.</a:t>
            </a:r>
          </a:p>
          <a:p>
            <a:pPr marL="342900" indent="-342900" algn="just">
              <a:buFont typeface="Arial" panose="020B0604020202020204" pitchFamily="34" charset="0"/>
              <a:buChar char="•"/>
            </a:pPr>
            <a:r>
              <a:rPr lang="en-US" dirty="0"/>
              <a:t>In User/Profile page we have menu with two options : </a:t>
            </a:r>
            <a:r>
              <a:rPr lang="en-US" dirty="0">
                <a:solidFill>
                  <a:srgbClr val="FF0000">
                    <a:alpha val="60000"/>
                  </a:srgbClr>
                </a:solidFill>
              </a:rPr>
              <a:t>Change Password </a:t>
            </a:r>
            <a:r>
              <a:rPr lang="en-US" dirty="0"/>
              <a:t>and </a:t>
            </a:r>
            <a:r>
              <a:rPr lang="en-US" dirty="0">
                <a:solidFill>
                  <a:srgbClr val="FF0000">
                    <a:alpha val="60000"/>
                  </a:srgbClr>
                </a:solidFill>
              </a:rPr>
              <a:t>Upgrade.</a:t>
            </a:r>
          </a:p>
        </p:txBody>
      </p:sp>
    </p:spTree>
    <p:extLst>
      <p:ext uri="{BB962C8B-B14F-4D97-AF65-F5344CB8AC3E}">
        <p14:creationId xmlns:p14="http://schemas.microsoft.com/office/powerpoint/2010/main" val="209474967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{0BEAA52E-A144-4BED-8014-B67CA52B5E77}tf33713516_win32</Template>
  <TotalTime>162</TotalTime>
  <Words>896</Words>
  <Application>Microsoft Office PowerPoint</Application>
  <PresentationFormat>Widescreen</PresentationFormat>
  <Paragraphs>82</Paragraphs>
  <Slides>14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Gill Sans MT</vt:lpstr>
      <vt:lpstr>Walbaum Display</vt:lpstr>
      <vt:lpstr>3DFloatVTI</vt:lpstr>
      <vt:lpstr>Fruit Pluck Game</vt:lpstr>
      <vt:lpstr>Agenda</vt:lpstr>
      <vt:lpstr>Introduction</vt:lpstr>
      <vt:lpstr>Introduction</vt:lpstr>
      <vt:lpstr>Flow</vt:lpstr>
      <vt:lpstr>Modules : Home Page, Register and Login </vt:lpstr>
      <vt:lpstr>Work Flow</vt:lpstr>
      <vt:lpstr>Modules : Game Play and User Page</vt:lpstr>
      <vt:lpstr>Modules : Game Play and User Page</vt:lpstr>
      <vt:lpstr>Modules : Change Password, Upgrade, Logout</vt:lpstr>
      <vt:lpstr>Demo</vt:lpstr>
      <vt:lpstr>Challenges</vt:lpstr>
      <vt:lpstr>Future Enhancements</vt:lpstr>
      <vt:lpstr>Thank You</vt:lpstr>
    </vt:vector>
  </TitlesOfParts>
  <Company>Entain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Fruit Pluck Game</dc:title>
  <dc:creator>Lokesh Thatiparthi</dc:creator>
  <cp:lastModifiedBy>Lokesh Thatiparthi</cp:lastModifiedBy>
  <cp:revision>64</cp:revision>
  <dcterms:created xsi:type="dcterms:W3CDTF">2022-10-06T13:39:42Z</dcterms:created>
  <dcterms:modified xsi:type="dcterms:W3CDTF">2022-10-06T18:25:27Z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